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8"/>
  </p:notesMasterIdLst>
  <p:sldIdLst>
    <p:sldId id="256" r:id="rId2"/>
    <p:sldId id="313" r:id="rId3"/>
    <p:sldId id="292" r:id="rId4"/>
    <p:sldId id="257" r:id="rId5"/>
    <p:sldId id="29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3" r:id="rId16"/>
    <p:sldId id="295" r:id="rId17"/>
    <p:sldId id="294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8" r:id="rId30"/>
    <p:sldId id="283" r:id="rId31"/>
    <p:sldId id="285" r:id="rId32"/>
    <p:sldId id="287" r:id="rId33"/>
    <p:sldId id="299" r:id="rId34"/>
    <p:sldId id="300" r:id="rId35"/>
    <p:sldId id="301" r:id="rId36"/>
    <p:sldId id="307" r:id="rId37"/>
    <p:sldId id="302" r:id="rId38"/>
    <p:sldId id="308" r:id="rId39"/>
    <p:sldId id="306" r:id="rId40"/>
    <p:sldId id="304" r:id="rId41"/>
    <p:sldId id="305" r:id="rId42"/>
    <p:sldId id="309" r:id="rId43"/>
    <p:sldId id="310" r:id="rId44"/>
    <p:sldId id="311" r:id="rId45"/>
    <p:sldId id="315" r:id="rId46"/>
    <p:sldId id="312" r:id="rId47"/>
    <p:sldId id="314" r:id="rId48"/>
    <p:sldId id="327" r:id="rId49"/>
    <p:sldId id="317" r:id="rId50"/>
    <p:sldId id="330" r:id="rId51"/>
    <p:sldId id="333" r:id="rId52"/>
    <p:sldId id="331" r:id="rId53"/>
    <p:sldId id="319" r:id="rId54"/>
    <p:sldId id="334" r:id="rId55"/>
    <p:sldId id="335" r:id="rId56"/>
    <p:sldId id="321" r:id="rId57"/>
    <p:sldId id="339" r:id="rId58"/>
    <p:sldId id="336" r:id="rId59"/>
    <p:sldId id="337" r:id="rId60"/>
    <p:sldId id="338" r:id="rId61"/>
    <p:sldId id="323" r:id="rId62"/>
    <p:sldId id="324" r:id="rId63"/>
    <p:sldId id="325" r:id="rId64"/>
    <p:sldId id="340" r:id="rId65"/>
    <p:sldId id="326" r:id="rId66"/>
    <p:sldId id="341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 autoAdjust="0"/>
    <p:restoredTop sz="77963"/>
  </p:normalViewPr>
  <p:slideViewPr>
    <p:cSldViewPr snapToGrid="0" snapToObjects="1">
      <p:cViewPr varScale="1">
        <p:scale>
          <a:sx n="47" d="100"/>
          <a:sy n="47" d="100"/>
        </p:scale>
        <p:origin x="1438" y="31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64238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3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Different Buses each with a higher throughput per use:</a:t>
            </a:r>
          </a:p>
          <a:p>
            <a:pPr lvl="1"/>
            <a:r>
              <a:rPr lang="en-US" sz="3200" dirty="0"/>
              <a:t>Cache</a:t>
            </a:r>
          </a:p>
          <a:p>
            <a:pPr lvl="1"/>
            <a:r>
              <a:rPr lang="en-US" sz="3200" dirty="0"/>
              <a:t>Memory</a:t>
            </a:r>
          </a:p>
          <a:p>
            <a:pPr lvl="1"/>
            <a:r>
              <a:rPr lang="en-US" sz="3200" dirty="0" err="1"/>
              <a:t>PCIe</a:t>
            </a:r>
            <a:endParaRPr lang="en-US" sz="3200" dirty="0"/>
          </a:p>
          <a:p>
            <a:pPr lvl="1"/>
            <a:r>
              <a:rPr lang="en-US" sz="3200" dirty="0"/>
              <a:t>PCI</a:t>
            </a:r>
          </a:p>
          <a:p>
            <a:pPr lvl="1"/>
            <a:r>
              <a:rPr lang="en-US" sz="3200" dirty="0"/>
              <a:t>USB</a:t>
            </a:r>
          </a:p>
          <a:p>
            <a:pPr lvl="1"/>
            <a:r>
              <a:rPr lang="en-US" sz="3200" dirty="0"/>
              <a:t>SATA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39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2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abstracts</a:t>
            </a:r>
            <a:r>
              <a:rPr lang="en-US" baseline="0" dirty="0"/>
              <a:t> away all the issues with sectors, spindles, heads,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6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1 -3 Push parameters</a:t>
            </a:r>
            <a:r>
              <a:rPr lang="en-US" baseline="0" dirty="0"/>
              <a:t> in the stack. 1 &amp; 3 by value. 2 by reference (remember pointers) ? </a:t>
            </a:r>
          </a:p>
          <a:p>
            <a:r>
              <a:rPr lang="en-US" baseline="0" dirty="0"/>
              <a:t>5 The library procedure </a:t>
            </a:r>
            <a:r>
              <a:rPr lang="en-US" baseline="0" dirty="0" err="1"/>
              <a:t>probly</a:t>
            </a:r>
            <a:r>
              <a:rPr lang="en-US" baseline="0" dirty="0"/>
              <a:t> written in assembly puts the system call number in a place where OS expects is Register 5</a:t>
            </a:r>
          </a:p>
          <a:p>
            <a:r>
              <a:rPr lang="en-US" baseline="0" dirty="0"/>
              <a:t>6 Trap to switch from user to kernel mode</a:t>
            </a:r>
          </a:p>
          <a:p>
            <a:r>
              <a:rPr lang="en-US" baseline="0" dirty="0"/>
              <a:t>TRAP is similar to the </a:t>
            </a:r>
            <a:r>
              <a:rPr lang="en-US" baseline="0" dirty="0" err="1"/>
              <a:t>procedule</a:t>
            </a:r>
            <a:r>
              <a:rPr lang="en-US" baseline="0" dirty="0"/>
              <a:t>-call but also different in that it switches from user/kernel mode</a:t>
            </a:r>
          </a:p>
          <a:p>
            <a:r>
              <a:rPr lang="en-US" baseline="0" dirty="0"/>
              <a:t>7 The kernel dispatches via a table to the </a:t>
            </a:r>
            <a:r>
              <a:rPr lang="en-US" baseline="0" dirty="0" err="1"/>
              <a:t>appropirate</a:t>
            </a:r>
            <a:r>
              <a:rPr lang="en-US" baseline="0" dirty="0"/>
              <a:t> call</a:t>
            </a:r>
          </a:p>
          <a:p>
            <a:r>
              <a:rPr lang="en-US" baseline="0" dirty="0"/>
              <a:t>8. System call handler runs</a:t>
            </a:r>
          </a:p>
          <a:p>
            <a:r>
              <a:rPr lang="en-US" baseline="0" dirty="0"/>
              <a:t>9. Once it completes its job, control is returned to user space</a:t>
            </a:r>
          </a:p>
          <a:p>
            <a:r>
              <a:rPr lang="en-US" baseline="0" dirty="0"/>
              <a:t>10 returns to the user program</a:t>
            </a:r>
          </a:p>
          <a:p>
            <a:r>
              <a:rPr lang="en-US" baseline="0" dirty="0"/>
              <a:t>11 cleans up stack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4948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Mainframe:</a:t>
            </a:r>
            <a:r>
              <a:rPr lang="en-US" dirty="0"/>
              <a:t> found in major data centers. Huge</a:t>
            </a:r>
            <a:r>
              <a:rPr lang="en-US" baseline="0" dirty="0"/>
              <a:t> I/O capacity. Bank/Airline</a:t>
            </a:r>
          </a:p>
          <a:p>
            <a:r>
              <a:rPr lang="en-US" b="1" baseline="0" dirty="0"/>
              <a:t>Server</a:t>
            </a:r>
            <a:r>
              <a:rPr lang="en-US" baseline="0" dirty="0"/>
              <a:t>: server multiple users at once: file service/web service: Used by Internet Providers. Examples Linux, Windows Server 201x</a:t>
            </a:r>
          </a:p>
          <a:p>
            <a:r>
              <a:rPr lang="en-US" b="1" dirty="0"/>
              <a:t>Multiprocessor</a:t>
            </a:r>
            <a:r>
              <a:rPr lang="en-US" dirty="0"/>
              <a:t>: Multiple cores in a single system.</a:t>
            </a:r>
            <a:r>
              <a:rPr lang="en-US" baseline="0" dirty="0"/>
              <a:t> You probably have one. Windows/Linux/ </a:t>
            </a:r>
            <a:r>
              <a:rPr lang="en-US" baseline="0" dirty="0" err="1"/>
              <a:t>Osx</a:t>
            </a:r>
            <a:endParaRPr lang="en-US" baseline="0" dirty="0"/>
          </a:p>
          <a:p>
            <a:r>
              <a:rPr lang="en-US" b="1" baseline="0" dirty="0"/>
              <a:t>Personal</a:t>
            </a:r>
            <a:r>
              <a:rPr lang="en-US" baseline="0" dirty="0"/>
              <a:t>: Windows, Linux. The intersection with </a:t>
            </a:r>
            <a:r>
              <a:rPr lang="en-US" baseline="0" dirty="0" err="1"/>
              <a:t>Multiprocess</a:t>
            </a:r>
            <a:r>
              <a:rPr lang="en-US" baseline="0" dirty="0"/>
              <a:t> is pretty high</a:t>
            </a:r>
          </a:p>
          <a:p>
            <a:r>
              <a:rPr lang="en-US" b="1" baseline="0" dirty="0"/>
              <a:t>Handheld</a:t>
            </a:r>
            <a:r>
              <a:rPr lang="en-US" baseline="0" dirty="0"/>
              <a:t>: Android and iOS</a:t>
            </a:r>
          </a:p>
          <a:p>
            <a:r>
              <a:rPr lang="en-US" b="1" dirty="0"/>
              <a:t>Embedded</a:t>
            </a:r>
            <a:r>
              <a:rPr lang="en-US" dirty="0"/>
              <a:t>: 	TVs, Cars, </a:t>
            </a:r>
            <a:r>
              <a:rPr lang="en-US" dirty="0" err="1"/>
              <a:t>ChromeCast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AppleTV</a:t>
            </a:r>
            <a:r>
              <a:rPr lang="en-US" baseline="0" dirty="0"/>
              <a:t>, etc. </a:t>
            </a:r>
          </a:p>
          <a:p>
            <a:r>
              <a:rPr lang="en-US" dirty="0"/>
              <a:t>Sensors: deployed in buildings,</a:t>
            </a:r>
            <a:r>
              <a:rPr lang="en-US" baseline="0" dirty="0"/>
              <a:t> borders, </a:t>
            </a:r>
            <a:r>
              <a:rPr lang="en-US" baseline="0" dirty="0" err="1"/>
              <a:t>citties</a:t>
            </a:r>
            <a:r>
              <a:rPr lang="en-US" baseline="0" dirty="0"/>
              <a:t>. Each one is a CPU with RAM/ROM</a:t>
            </a:r>
          </a:p>
          <a:p>
            <a:r>
              <a:rPr lang="en-US" b="1" baseline="0" dirty="0"/>
              <a:t>Real-Time</a:t>
            </a:r>
            <a:r>
              <a:rPr lang="en-US" baseline="0" dirty="0"/>
              <a:t>: Industrial processes. Must provide absolute guarantee that a certain action will occur</a:t>
            </a:r>
            <a:endParaRPr lang="en-US" b="1" baseline="0" dirty="0"/>
          </a:p>
          <a:p>
            <a:r>
              <a:rPr lang="en-US" b="1" baseline="0" dirty="0"/>
              <a:t>Smart Card</a:t>
            </a:r>
            <a:r>
              <a:rPr lang="en-US" baseline="0" dirty="0"/>
              <a:t>: huge processing power and memory constraints. Single Function: electronic payments.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1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0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share L2 cache vs separate</a:t>
            </a:r>
            <a:r>
              <a:rPr lang="en-US" baseline="0" dirty="0"/>
              <a:t> L2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9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Nanosecond = billionth of a second</a:t>
            </a:r>
          </a:p>
          <a:p>
            <a:r>
              <a:rPr lang="en-US" dirty="0"/>
              <a:t>Microsecond = </a:t>
            </a:r>
          </a:p>
        </p:txBody>
      </p:sp>
    </p:spTree>
    <p:extLst>
      <p:ext uri="{BB962C8B-B14F-4D97-AF65-F5344CB8AC3E}">
        <p14:creationId xmlns:p14="http://schemas.microsoft.com/office/powerpoint/2010/main" val="51064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02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</a:t>
            </a:r>
            <a:r>
              <a:rPr lang="en-US" baseline="0" dirty="0"/>
              <a:t>. </a:t>
            </a:r>
          </a:p>
          <a:p>
            <a:r>
              <a:rPr lang="en-US" baseline="0" dirty="0"/>
              <a:t>Waits for the proper sector to rotate under the head and start reading/writing</a:t>
            </a:r>
          </a:p>
        </p:txBody>
      </p:sp>
    </p:spTree>
    <p:extLst>
      <p:ext uri="{BB962C8B-B14F-4D97-AF65-F5344CB8AC3E}">
        <p14:creationId xmlns:p14="http://schemas.microsoft.com/office/powerpoint/2010/main" val="135593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original IBM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5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360" y="1915659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8" name="Rectangle 7"/>
          <p:cNvSpPr/>
          <p:nvPr/>
        </p:nvSpPr>
        <p:spPr>
          <a:xfrm>
            <a:off x="975360" y="6091042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9" name="Rectangle 8"/>
          <p:cNvSpPr/>
          <p:nvPr/>
        </p:nvSpPr>
        <p:spPr>
          <a:xfrm>
            <a:off x="975360" y="2111686"/>
            <a:ext cx="11054080" cy="390144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289465" y="5841099"/>
            <a:ext cx="1300480" cy="130048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664" y="2036939"/>
            <a:ext cx="10799403" cy="4317594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102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171" y="6242304"/>
            <a:ext cx="8417357" cy="1521562"/>
          </a:xfrm>
        </p:spPr>
        <p:txBody>
          <a:bodyPr>
            <a:normAutofit/>
          </a:bodyPr>
          <a:lstStyle>
            <a:lvl1pPr marL="0" indent="0" algn="l">
              <a:buNone/>
              <a:defRPr sz="2560" b="0">
                <a:solidFill>
                  <a:schemeClr val="tx1"/>
                </a:solidFill>
              </a:defRPr>
            </a:lvl1pPr>
            <a:lvl2pPr marL="650230" indent="0" algn="ctr">
              <a:buNone/>
              <a:defRPr sz="3982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55989" y="8921295"/>
            <a:ext cx="6749491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2977" y="6012011"/>
            <a:ext cx="1273459" cy="910336"/>
          </a:xfrm>
        </p:spPr>
        <p:txBody>
          <a:bodyPr/>
          <a:lstStyle>
            <a:lvl1pPr>
              <a:defRPr sz="3982" b="1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28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10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758613"/>
            <a:ext cx="2722880" cy="8019627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7921" y="758613"/>
            <a:ext cx="8006080" cy="801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473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86712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13820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98384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261168" y="7842060"/>
            <a:ext cx="11036018" cy="1185333"/>
          </a:xfrm>
        </p:spPr>
        <p:txBody>
          <a:bodyPr>
            <a:noAutofit/>
          </a:bodyPr>
          <a:lstStyle>
            <a:lvl1pPr marL="0" indent="0" algn="ctr">
              <a:buNone/>
              <a:defRPr sz="341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7058" y="9234312"/>
            <a:ext cx="12334241" cy="51928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7101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571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94473"/>
            <a:ext cx="13004800" cy="275912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603" y="1742643"/>
            <a:ext cx="9899904" cy="500684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10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158" y="7139635"/>
            <a:ext cx="9656064" cy="1517227"/>
          </a:xfrm>
        </p:spPr>
        <p:txBody>
          <a:bodyPr anchor="t">
            <a:normAutofit/>
          </a:bodyPr>
          <a:lstStyle>
            <a:lvl1pPr marL="0" indent="0">
              <a:buNone/>
              <a:defRPr sz="2560" b="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66579" y="8921295"/>
            <a:ext cx="2820597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26896" y="8921293"/>
            <a:ext cx="6749491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01493" y="3456886"/>
            <a:ext cx="1300480" cy="130048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73" y="3567797"/>
            <a:ext cx="1267519" cy="1024472"/>
          </a:xfrm>
        </p:spPr>
        <p:txBody>
          <a:bodyPr/>
          <a:lstStyle>
            <a:lvl1pPr>
              <a:defRPr sz="3982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31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599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44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5360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6239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6239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7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27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427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975360"/>
            <a:ext cx="7159142" cy="7139635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298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857323" cy="9753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155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22479" y="8921295"/>
            <a:ext cx="34917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360" y="8921295"/>
            <a:ext cx="674949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65203" y="8921295"/>
            <a:ext cx="68275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4" b="1" spc="-10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239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973" b="0" kern="1200" cap="all" baseline="0"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0000"/>
        </a:lnSpc>
        <a:spcBef>
          <a:spcPts val="1707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aredo-13.mit.edu/~brendan/cs3224/install.html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EpsKnWZrJ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CS </a:t>
            </a:r>
            <a:r>
              <a:rPr lang="en-US" dirty="0"/>
              <a:t>6233</a:t>
            </a:r>
            <a:endParaRPr dirty="0"/>
          </a:p>
          <a:p>
            <a:r>
              <a:rPr dirty="0"/>
              <a:t>Operating Systems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1567711" y="5344928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Professor </a:t>
            </a:r>
            <a:r>
              <a:rPr lang="en-US" dirty="0"/>
              <a:t>K. </a:t>
            </a:r>
            <a:r>
              <a:rPr lang="en-US" dirty="0" err="1"/>
              <a:t>Yotov</a:t>
            </a:r>
            <a:endParaRPr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76890" y="7977809"/>
            <a:ext cx="10399947" cy="1612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lnSpc>
                <a:spcPct val="80000"/>
              </a:lnSpc>
            </a:pPr>
            <a:endParaRPr lang="tr-TR" sz="1800" dirty="0">
              <a:latin typeface="+mj-lt"/>
            </a:endParaRPr>
          </a:p>
          <a:p>
            <a:pPr algn="l" hangingPunct="1">
              <a:lnSpc>
                <a:spcPct val="80000"/>
              </a:lnSpc>
            </a:pPr>
            <a:r>
              <a:rPr lang="tr-TR" sz="2000" dirty="0" err="1"/>
              <a:t>Some</a:t>
            </a:r>
            <a:r>
              <a:rPr lang="tr-TR" sz="2000" dirty="0"/>
              <a:t> </a:t>
            </a:r>
            <a:r>
              <a:rPr lang="tr-TR" sz="2000" dirty="0" err="1"/>
              <a:t>slides</a:t>
            </a:r>
            <a:r>
              <a:rPr lang="tr-TR" sz="2000" dirty="0"/>
              <a:t> </a:t>
            </a:r>
            <a:r>
              <a:rPr lang="tr-TR" sz="2000" dirty="0" err="1"/>
              <a:t>adapted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G. </a:t>
            </a:r>
            <a:r>
              <a:rPr lang="tr-TR" sz="2000" dirty="0" err="1"/>
              <a:t>Sandoval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K. </a:t>
            </a:r>
            <a:r>
              <a:rPr lang="tr-TR" sz="2000" dirty="0" err="1"/>
              <a:t>Yotov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CS6233 </a:t>
            </a:r>
          </a:p>
          <a:p>
            <a:pPr algn="l" hangingPunct="1">
              <a:lnSpc>
                <a:spcPct val="80000"/>
              </a:lnSpc>
            </a:pP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en-US" sz="2000" dirty="0" err="1"/>
              <a:t>Tanenbaum</a:t>
            </a:r>
            <a:r>
              <a:rPr lang="en-US" sz="2000" dirty="0"/>
              <a:t> &amp; Bo, Modern  Operating Systems:4th ed., (c) 2013 Prentice-Hall, Inc. All rights reserved. </a:t>
            </a:r>
          </a:p>
          <a:p>
            <a:pPr algn="l" hangingPunct="1">
              <a:lnSpc>
                <a:spcPct val="80000"/>
              </a:lnSpc>
            </a:pPr>
            <a:endParaRPr lang="en-US" sz="2000" dirty="0"/>
          </a:p>
          <a:p>
            <a:pPr algn="l" hangingPunct="1">
              <a:lnSpc>
                <a:spcPct val="80000"/>
              </a:lnSpc>
            </a:pPr>
            <a:r>
              <a:rPr lang="tr-TR" sz="2000" dirty="0" err="1"/>
              <a:t>Also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Slides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Brendan</a:t>
            </a:r>
            <a:r>
              <a:rPr lang="tr-TR" sz="2000" dirty="0"/>
              <a:t> Dolan-</a:t>
            </a:r>
            <a:r>
              <a:rPr lang="tr-TR" sz="2000" dirty="0" err="1"/>
              <a:t>Gavitt</a:t>
            </a:r>
            <a:endParaRPr lang="tr-TR" sz="2000" i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Textbook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Throughout the semester we will be studying the source code of a UNIX-like operating system,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xv6</a:t>
            </a:r>
          </a:p>
          <a:p>
            <a:r>
              <a:t>The authors of xv6 have written a short (100 page) book about its implementation, which accompanies the source code</a:t>
            </a:r>
          </a:p>
          <a:p>
            <a:r>
              <a:t>This has been posted on NYU Classes in the Resources section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t>Programming Language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homework will require you to write code in C</a:t>
            </a:r>
          </a:p>
          <a:p>
            <a:r>
              <a:rPr lang="en-US" dirty="0"/>
              <a:t>If you </a:t>
            </a:r>
            <a:r>
              <a:rPr dirty="0"/>
              <a:t>have worked with C++; C is in most respects a subset of C++</a:t>
            </a:r>
          </a:p>
          <a:p>
            <a:r>
              <a:rPr dirty="0"/>
              <a:t>However, you may find that you need to understand the language in greater depth than you have before</a:t>
            </a:r>
          </a:p>
          <a:p>
            <a:r>
              <a:rPr dirty="0"/>
              <a:t>We will </a:t>
            </a:r>
            <a:r>
              <a:rPr b="1" dirty="0"/>
              <a:t>review</a:t>
            </a:r>
            <a:r>
              <a:rPr dirty="0"/>
              <a:t> C</a:t>
            </a:r>
            <a:endParaRPr lang="en-US" dirty="0"/>
          </a:p>
          <a:p>
            <a:r>
              <a:rPr lang="en-US" dirty="0"/>
              <a:t>If you have never programmed or never coded in C you </a:t>
            </a:r>
            <a:r>
              <a:rPr lang="en-US" b="1" dirty="0"/>
              <a:t>will have trouble </a:t>
            </a:r>
            <a:r>
              <a:rPr lang="en-US" dirty="0"/>
              <a:t>with this class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t>Development Environment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Many of the programming assignments will involve modifying the xv6 OS to add new features or change how it works</a:t>
            </a:r>
          </a:p>
          <a:p>
            <a:r>
              <a:rPr dirty="0"/>
              <a:t>You will need to use a UNIX-like operating system (Linux or OS X) to build and run the xv6 OS</a:t>
            </a:r>
          </a:p>
          <a:p>
            <a:r>
              <a:rPr dirty="0"/>
              <a:t>We will run the xv6 operating system inside a PC emulator called QEMU, which will also need to be installed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t>Development Environment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Tools :</a:t>
            </a:r>
          </a:p>
          <a:p>
            <a:pPr lvl="1"/>
            <a:r>
              <a:rPr dirty="0"/>
              <a:t>The gcc compiler</a:t>
            </a:r>
          </a:p>
          <a:p>
            <a:pPr lvl="1"/>
            <a:r>
              <a:rPr dirty="0"/>
              <a:t>The gdb debugger</a:t>
            </a:r>
          </a:p>
          <a:p>
            <a:pPr lvl="1"/>
            <a:r>
              <a:rPr dirty="0"/>
              <a:t>The GNU binutils</a:t>
            </a:r>
          </a:p>
          <a:p>
            <a:pPr lvl="1"/>
            <a:r>
              <a:rPr dirty="0"/>
              <a:t>QEMU, a PC emulator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/>
            </a:lvl1pPr>
          </a:lstStyle>
          <a:p>
            <a:r>
              <a:t>Development Environment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 have a </a:t>
            </a:r>
            <a:r>
              <a:rPr i="1" dirty="0"/>
              <a:t>virtual machine image </a:t>
            </a:r>
            <a:r>
              <a:rPr dirty="0"/>
              <a:t>with Linux installed that you can use</a:t>
            </a:r>
            <a:r>
              <a:rPr lang="en-US" dirty="0"/>
              <a:t>. Mandatory if you use Windows, recommended if you use Mac</a:t>
            </a:r>
            <a:endParaRPr dirty="0"/>
          </a:p>
          <a:p>
            <a:r>
              <a:rPr dirty="0"/>
              <a:t>The virtual machine can be imported into Virtual</a:t>
            </a:r>
            <a:r>
              <a:rPr lang="en-US" dirty="0"/>
              <a:t>B</a:t>
            </a:r>
            <a:r>
              <a:rPr dirty="0"/>
              <a:t>ox (free) and VMWare (faster, but costs money)</a:t>
            </a:r>
            <a:endParaRPr lang="en-US" dirty="0"/>
          </a:p>
          <a:p>
            <a:r>
              <a:rPr lang="en-US" dirty="0"/>
              <a:t>On OS X, you can install all the tools you need without having to use a virtual machine</a:t>
            </a:r>
          </a:p>
          <a:p>
            <a:pPr lvl="1"/>
            <a:r>
              <a:rPr lang="en-US" dirty="0"/>
              <a:t>Installation is slightly tricky, some instructions available:</a:t>
            </a:r>
            <a:br>
              <a:rPr lang="en-US" dirty="0"/>
            </a:br>
            <a:r>
              <a:rPr lang="en-US" u="sng" dirty="0">
                <a:hlinkClick r:id="rId2"/>
              </a:rPr>
              <a:t>http://laredo-13.mit.edu/~brendan/cs3224/install.html</a:t>
            </a:r>
          </a:p>
          <a:p>
            <a:endParaRPr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86" y="3017838"/>
            <a:ext cx="8639827" cy="5761037"/>
          </a:xfrm>
        </p:spPr>
      </p:pic>
    </p:spTree>
    <p:extLst>
      <p:ext uri="{BB962C8B-B14F-4D97-AF65-F5344CB8AC3E}">
        <p14:creationId xmlns:p14="http://schemas.microsoft.com/office/powerpoint/2010/main" val="126190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653" y="1742643"/>
            <a:ext cx="9899904" cy="5006848"/>
          </a:xfrm>
        </p:spPr>
        <p:txBody>
          <a:bodyPr/>
          <a:lstStyle/>
          <a:p>
            <a:r>
              <a:rPr lang="en-US" dirty="0"/>
              <a:t>(quick) </a:t>
            </a:r>
            <a:br>
              <a:rPr lang="en-US" dirty="0"/>
            </a:br>
            <a:r>
              <a:rPr lang="en-US" dirty="0"/>
              <a:t>Computer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6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Pre-Pre-History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</a:t>
            </a:r>
            <a:r>
              <a:rPr dirty="0"/>
              <a:t>Jacquard Loom</a:t>
            </a:r>
            <a:r>
              <a:rPr lang="en-US" dirty="0"/>
              <a:t>. </a:t>
            </a:r>
          </a:p>
          <a:p>
            <a:r>
              <a:rPr lang="en-US" dirty="0"/>
              <a:t>Invented by Joseph Jacquard</a:t>
            </a:r>
            <a:r>
              <a:rPr dirty="0"/>
              <a:t> </a:t>
            </a:r>
            <a:r>
              <a:rPr lang="en-US" dirty="0"/>
              <a:t>in 1801</a:t>
            </a:r>
          </a:p>
          <a:p>
            <a:r>
              <a:rPr dirty="0"/>
              <a:t>Used punched cards to describe patterns to weave</a:t>
            </a:r>
          </a:p>
          <a:p>
            <a:r>
              <a:rPr dirty="0"/>
              <a:t>We’ll see such cards again…</a:t>
            </a:r>
          </a:p>
        </p:txBody>
      </p:sp>
      <p:pic>
        <p:nvPicPr>
          <p:cNvPr id="16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0" y="3105150"/>
            <a:ext cx="6324600" cy="528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t="10951" b="1095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Pre-Pre-History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Jacquard Loom could even be used to weave portraits</a:t>
            </a:r>
          </a:p>
          <a:p>
            <a:r>
              <a:t>This one took 24,000 punch cards to specify</a:t>
            </a:r>
          </a:p>
          <a:p>
            <a:r>
              <a:t>A picture is worth 1,000 words, or 24,000 punch cards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2361962"/>
            <a:ext cx="11054080" cy="6350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Grew up in Bulgaria</a:t>
            </a:r>
          </a:p>
          <a:p>
            <a:r>
              <a:rPr lang="en-US" dirty="0"/>
              <a:t>Spent significant time on Competitive Coding </a:t>
            </a:r>
            <a:br>
              <a:rPr lang="en-US" dirty="0"/>
            </a:br>
            <a:r>
              <a:rPr lang="en-US" dirty="0"/>
              <a:t>(IOI, ACM, </a:t>
            </a:r>
            <a:r>
              <a:rPr lang="en-US" dirty="0" err="1"/>
              <a:t>TopCoder</a:t>
            </a:r>
            <a:r>
              <a:rPr lang="en-US" dirty="0"/>
              <a:t>) </a:t>
            </a:r>
          </a:p>
          <a:p>
            <a:r>
              <a:rPr lang="en-US" dirty="0"/>
              <a:t>PhD in Computer Science (Compilers, Cornell University)</a:t>
            </a:r>
          </a:p>
          <a:p>
            <a:r>
              <a:rPr lang="en-US" dirty="0"/>
              <a:t>2 Internships in Microsoft and a Post-Doc in IBM</a:t>
            </a:r>
          </a:p>
          <a:p>
            <a:r>
              <a:rPr lang="en-US" dirty="0"/>
              <a:t>6 years Software Engineer, Core Strategies, VP, Goldman Sachs</a:t>
            </a:r>
          </a:p>
          <a:p>
            <a:r>
              <a:rPr lang="en-US" dirty="0"/>
              <a:t>8</a:t>
            </a:r>
            <a:r>
              <a:rPr lang="en-US" dirty="0" smtClean="0"/>
              <a:t>.5 </a:t>
            </a:r>
            <a:r>
              <a:rPr lang="en-US" dirty="0"/>
              <a:t>years at Two Sigma Investments</a:t>
            </a:r>
          </a:p>
          <a:p>
            <a:pPr lvl="1"/>
            <a:r>
              <a:rPr lang="en-US" dirty="0"/>
              <a:t>2 years Software Engineer (VP),  High Frequency Trading Developer</a:t>
            </a:r>
          </a:p>
          <a:p>
            <a:pPr lvl="1"/>
            <a:r>
              <a:rPr lang="en-US" dirty="0"/>
              <a:t>3.5 years Manager of Trading Platform Engineering (VP)</a:t>
            </a:r>
          </a:p>
          <a:p>
            <a:pPr lvl="1"/>
            <a:r>
              <a:rPr lang="en-US" dirty="0" smtClean="0"/>
              <a:t>3</a:t>
            </a:r>
            <a:r>
              <a:rPr lang="en-US" dirty="0" smtClean="0"/>
              <a:t> </a:t>
            </a:r>
            <a:r>
              <a:rPr lang="en-US" dirty="0"/>
              <a:t>years Manager of Software Development Life Cycle (SVP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Signed up with Facebook starting 9/21/20</a:t>
            </a:r>
          </a:p>
          <a:p>
            <a:r>
              <a:rPr lang="en-US" dirty="0" smtClean="0"/>
              <a:t>Signed up with Hudson River Trading starting 9/21/21</a:t>
            </a:r>
            <a:endParaRPr lang="en-US" dirty="0"/>
          </a:p>
          <a:p>
            <a:r>
              <a:rPr lang="en-US" dirty="0"/>
              <a:t>Adjunct at NYU starting Fall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9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952500" y="73355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t>Pre-History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dirty="0"/>
              <a:t>The Analytical Engine: designed by Charles Babbage</a:t>
            </a:r>
            <a:r>
              <a:rPr lang="en-US" dirty="0"/>
              <a:t>. (1837)</a:t>
            </a:r>
            <a:endParaRPr dirty="0"/>
          </a:p>
          <a:p>
            <a:r>
              <a:rPr dirty="0"/>
              <a:t>Intended to be able to carry out arbitrary computations</a:t>
            </a:r>
          </a:p>
          <a:p>
            <a:r>
              <a:rPr dirty="0"/>
              <a:t>Never completed (lack of funding)</a:t>
            </a:r>
            <a:endParaRPr lang="en-US" dirty="0"/>
          </a:p>
          <a:p>
            <a:r>
              <a:rPr lang="en-US" dirty="0"/>
              <a:t>Contained:</a:t>
            </a:r>
          </a:p>
          <a:p>
            <a:pPr lvl="1"/>
            <a:r>
              <a:rPr lang="en-US" dirty="0"/>
              <a:t>Arithmetic unit</a:t>
            </a:r>
          </a:p>
          <a:p>
            <a:pPr lvl="1"/>
            <a:r>
              <a:rPr lang="en-US" dirty="0"/>
              <a:t>Conditional Branching</a:t>
            </a:r>
          </a:p>
          <a:p>
            <a:pPr lvl="1"/>
            <a:r>
              <a:rPr lang="en-US" dirty="0"/>
              <a:t>Loops</a:t>
            </a:r>
          </a:p>
          <a:p>
            <a:r>
              <a:rPr lang="en-US" dirty="0"/>
              <a:t>First “Turing Complete”</a:t>
            </a:r>
            <a:endParaRPr dirty="0"/>
          </a:p>
        </p:txBody>
      </p:sp>
      <p:pic>
        <p:nvPicPr>
          <p:cNvPr id="17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0732" y="3086100"/>
            <a:ext cx="6091818" cy="530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l="17616" r="176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t>Prehistoric Programming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Ada Lovelace (1815-1852) worked with Babbage to create programs for the Analytical Engine</a:t>
            </a:r>
          </a:p>
          <a:p>
            <a:r>
              <a:rPr dirty="0"/>
              <a:t>Created an algorithm to compute Bernoulli numbers on the machine</a:t>
            </a:r>
          </a:p>
          <a:p>
            <a:r>
              <a:rPr lang="en-US" dirty="0"/>
              <a:t>First Programmer and a</a:t>
            </a:r>
            <a:r>
              <a:rPr dirty="0"/>
              <a:t>lso the first programmer to stay up all night working on code!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Z3 Machine (1941)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2468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Electromechanical relay computer built in </a:t>
            </a:r>
            <a:r>
              <a:rPr b="1" dirty="0"/>
              <a:t>Germany</a:t>
            </a:r>
            <a:r>
              <a:rPr dirty="0"/>
              <a:t> by Konrad Zuse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Technically Turing-complete (proved in 1998), but typically just carried out specific calculations</a:t>
            </a:r>
          </a:p>
        </p:txBody>
      </p:sp>
      <p:pic>
        <p:nvPicPr>
          <p:cNvPr id="18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648" y="5230266"/>
            <a:ext cx="4982105" cy="373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4603191" y="9118599"/>
            <a:ext cx="4027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Photo by Wikipedia User Jahoe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Colossus (1943)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2016671"/>
          </a:xfrm>
          <a:prstGeom prst="rect">
            <a:avLst/>
          </a:prstGeom>
        </p:spPr>
        <p:txBody>
          <a:bodyPr/>
          <a:lstStyle/>
          <a:p>
            <a:r>
              <a:rPr dirty="0"/>
              <a:t>Designed by Tommy Flowers at Bletchley Park </a:t>
            </a:r>
            <a:r>
              <a:rPr lang="en-US" dirty="0"/>
              <a:t>(</a:t>
            </a:r>
            <a:r>
              <a:rPr lang="en-US" b="1" dirty="0"/>
              <a:t>England</a:t>
            </a:r>
            <a:r>
              <a:rPr lang="en-US" dirty="0"/>
              <a:t>) </a:t>
            </a:r>
            <a:r>
              <a:rPr dirty="0"/>
              <a:t>for use in decrypting German radio teleprinter messages (not Enigma)</a:t>
            </a:r>
            <a:endParaRPr lang="en-US" dirty="0"/>
          </a:p>
          <a:p>
            <a:r>
              <a:rPr lang="en-US" dirty="0"/>
              <a:t>One of the programmers was Alan Turing</a:t>
            </a:r>
            <a:endParaRPr dirty="0"/>
          </a:p>
        </p:txBody>
      </p:sp>
      <p:pic>
        <p:nvPicPr>
          <p:cNvPr id="19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4858642"/>
            <a:ext cx="6350000" cy="420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Harvard Mark I (1944)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776892" y="2399545"/>
            <a:ext cx="11252548" cy="2328573"/>
          </a:xfrm>
          <a:prstGeom prst="rect">
            <a:avLst/>
          </a:prstGeom>
        </p:spPr>
        <p:txBody>
          <a:bodyPr/>
          <a:lstStyle/>
          <a:p>
            <a:r>
              <a:rPr dirty="0"/>
              <a:t>Used for atomic bomb computations in Manhattan Project</a:t>
            </a:r>
          </a:p>
          <a:p>
            <a:r>
              <a:rPr dirty="0"/>
              <a:t>Program “loops” by physically connecting the end of the program tape to the start, forming a loop</a:t>
            </a:r>
            <a:endParaRPr lang="en-US" dirty="0"/>
          </a:p>
          <a:p>
            <a:r>
              <a:rPr lang="en-US" dirty="0"/>
              <a:t>One of it’s first programmers was Grace Hopper</a:t>
            </a:r>
            <a:endParaRPr dirty="0"/>
          </a:p>
        </p:txBody>
      </p:sp>
      <p:pic>
        <p:nvPicPr>
          <p:cNvPr id="196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5123" y="5024447"/>
            <a:ext cx="5954554" cy="397513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4447679" y="9016999"/>
            <a:ext cx="410944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Photo by Wikipedia User Topory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952500" y="191386"/>
            <a:ext cx="11054080" cy="2127494"/>
          </a:xfrm>
          <a:prstGeom prst="rect">
            <a:avLst/>
          </a:prstGeom>
        </p:spPr>
        <p:txBody>
          <a:bodyPr/>
          <a:lstStyle/>
          <a:p>
            <a:r>
              <a:t>ENIAC (1946)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xfrm>
            <a:off x="952500" y="1866900"/>
            <a:ext cx="11099800" cy="2289622"/>
          </a:xfrm>
          <a:prstGeom prst="rect">
            <a:avLst/>
          </a:prstGeom>
        </p:spPr>
        <p:txBody>
          <a:bodyPr/>
          <a:lstStyle/>
          <a:p>
            <a:r>
              <a:rPr dirty="0"/>
              <a:t>Built at U Penn; used for artillery and hydrogen bomb computations</a:t>
            </a:r>
          </a:p>
        </p:txBody>
      </p:sp>
      <p:pic>
        <p:nvPicPr>
          <p:cNvPr id="20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190" y="3755677"/>
            <a:ext cx="6994420" cy="526767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4263834" y="9042399"/>
            <a:ext cx="447713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Photo by Wikipedia User TexasDex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</a:t>
            </a:r>
            <a:r>
              <a:rPr lang="en-US" dirty="0"/>
              <a:t>nstitute for adanced study (IAS)</a:t>
            </a:r>
            <a:r>
              <a:rPr dirty="0"/>
              <a:t> Machine (1951)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2159000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3312"/>
            </a:pPr>
            <a:r>
              <a:rPr dirty="0"/>
              <a:t>One of the earliest to store code and data in the same memory</a:t>
            </a:r>
          </a:p>
          <a:p>
            <a:pPr marL="408940" indent="-408940" defTabSz="537463">
              <a:spcBef>
                <a:spcPts val="3800"/>
              </a:spcBef>
              <a:defRPr sz="3312"/>
            </a:pPr>
            <a:r>
              <a:rPr dirty="0"/>
              <a:t>Origin of the term “von Neumann Bottleneck”</a:t>
            </a:r>
          </a:p>
        </p:txBody>
      </p:sp>
      <p:pic>
        <p:nvPicPr>
          <p:cNvPr id="20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8222" y="4842023"/>
            <a:ext cx="7088356" cy="472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t>Early Computing History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Early machines were programmed directly in machine language (or even direct wiring!)</a:t>
            </a:r>
          </a:p>
          <a:p>
            <a:pPr lvl="1"/>
            <a:r>
              <a:t>No C, Java, Python, etc.</a:t>
            </a:r>
          </a:p>
          <a:p>
            <a:pPr lvl="1"/>
            <a:r>
              <a:t>Not even any assembly language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7119"/>
            </a:lvl1pPr>
          </a:lstStyle>
          <a:p>
            <a:r>
              <a:t>“Programs” on the IBM 402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program is actually a plugboard wired up to configure the machine</a:t>
            </a:r>
          </a:p>
          <a:p>
            <a:r>
              <a:t>This picture is from a company called Sparkler Filters, which still uses its IBM 402 from 1948</a:t>
            </a:r>
          </a:p>
        </p:txBody>
      </p:sp>
      <p:pic>
        <p:nvPicPr>
          <p:cNvPr id="21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387" y="2113533"/>
            <a:ext cx="5449826" cy="7266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History of Operating Systems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50240" y="2978099"/>
            <a:ext cx="11704320" cy="573466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The first generation (1945–55) vacuum tubes</a:t>
            </a:r>
          </a:p>
          <a:p>
            <a:pPr eaLnBrk="1" hangingPunct="1"/>
            <a:r>
              <a:rPr lang="en-US" altLang="en-US" sz="3600" dirty="0"/>
              <a:t>The second generation (1955–65) transistors and batch systems</a:t>
            </a:r>
          </a:p>
          <a:p>
            <a:pPr eaLnBrk="1" hangingPunct="1"/>
            <a:r>
              <a:rPr lang="en-US" altLang="en-US" sz="3600" dirty="0"/>
              <a:t>The third generation (1965–1980) ICs and multiprogramming</a:t>
            </a:r>
          </a:p>
          <a:p>
            <a:pPr eaLnBrk="1" hangingPunct="1"/>
            <a:r>
              <a:rPr lang="en-US" altLang="en-US" sz="3600" dirty="0"/>
              <a:t>The fourth generation (1980–present) personal computers</a:t>
            </a:r>
          </a:p>
          <a:p>
            <a:pPr eaLnBrk="1" hangingPunct="1"/>
            <a:r>
              <a:rPr lang="en-US" altLang="en-US" sz="3600" dirty="0"/>
              <a:t>The fifth generation (1990–present) mobile computers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Tanenbaum</a:t>
            </a:r>
            <a:r>
              <a:rPr lang="en-US" dirty="0"/>
              <a:t>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3999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l="29372" r="293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9148">
              <a:defRPr sz="7519"/>
            </a:lvl1pPr>
          </a:lstStyle>
          <a:p>
            <a:r>
              <a:rPr lang="en-US" dirty="0"/>
              <a:t>1. </a:t>
            </a:r>
            <a:r>
              <a:rPr dirty="0"/>
              <a:t>Vacuum Tube Technology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Vacuum tubes functioned as high-speed electronic switches</a:t>
            </a:r>
          </a:p>
          <a:p>
            <a:r>
              <a:t>Access times for these machines are around 100 milliseconds</a:t>
            </a:r>
            <a:br/>
            <a:r>
              <a:t>(1/10 of a second)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lang="en-US" dirty="0"/>
              <a:t>2. Transistor &amp; Batch </a:t>
            </a:r>
            <a:r>
              <a:rPr dirty="0"/>
              <a:t>(1955-1965)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Transistors allowed computers to be reliable enough for commercialization</a:t>
            </a:r>
          </a:p>
          <a:p>
            <a:r>
              <a:rPr lang="en-US" dirty="0"/>
              <a:t>Mainframes</a:t>
            </a:r>
          </a:p>
          <a:p>
            <a:r>
              <a:rPr lang="en-US" dirty="0"/>
              <a:t>Only government &amp; Universities</a:t>
            </a:r>
          </a:p>
          <a:p>
            <a:r>
              <a:rPr dirty="0"/>
              <a:t>Computing time was typically metered</a:t>
            </a:r>
          </a:p>
          <a:p>
            <a:r>
              <a:rPr dirty="0"/>
              <a:t>Being able to fully use the CPU for the time you were allotted was very important!</a:t>
            </a:r>
            <a:endParaRPr lang="en-US" dirty="0"/>
          </a:p>
          <a:p>
            <a:r>
              <a:rPr lang="en-US" dirty="0"/>
              <a:t>Transistor-based machines were also </a:t>
            </a:r>
            <a:r>
              <a:rPr lang="en-US" i="1" dirty="0"/>
              <a:t>much faster</a:t>
            </a:r>
          </a:p>
          <a:p>
            <a:r>
              <a:rPr lang="en-US" dirty="0"/>
              <a:t>Access times around 100µs – that’s </a:t>
            </a:r>
            <a:r>
              <a:rPr lang="en-US" i="1" dirty="0"/>
              <a:t>micro</a:t>
            </a:r>
            <a:r>
              <a:rPr lang="en-US" dirty="0"/>
              <a:t> seconds</a:t>
            </a:r>
          </a:p>
          <a:p>
            <a:r>
              <a:rPr lang="en-US" dirty="0"/>
              <a:t>This is a speedup of ~1000x!</a:t>
            </a:r>
          </a:p>
          <a:p>
            <a:endParaRPr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975360" y="689255"/>
            <a:ext cx="11054080" cy="1756234"/>
          </a:xfrm>
          <a:prstGeom prst="rect">
            <a:avLst/>
          </a:prstGeom>
        </p:spPr>
        <p:txBody>
          <a:bodyPr/>
          <a:lstStyle/>
          <a:p>
            <a:r>
              <a:t>Batch Jobs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975360" y="2854779"/>
            <a:ext cx="11054080" cy="3269574"/>
          </a:xfrm>
          <a:prstGeom prst="rect">
            <a:avLst/>
          </a:prstGeom>
        </p:spPr>
        <p:txBody>
          <a:bodyPr/>
          <a:lstStyle/>
          <a:p>
            <a:r>
              <a:rPr dirty="0"/>
              <a:t>An individual job took the form of a set of punch cards</a:t>
            </a:r>
          </a:p>
          <a:p>
            <a:r>
              <a:rPr dirty="0"/>
              <a:t>Cards were loaded onto magnetic tape (using a fast reader), carried over to the actual computer, and then the output tape was brought over to a printer</a:t>
            </a:r>
          </a:p>
          <a:p>
            <a:r>
              <a:rPr dirty="0"/>
              <a:t>The key idea of batch processing is t</a:t>
            </a:r>
            <a:r>
              <a:rPr lang="en-US" dirty="0"/>
              <a:t>o collect</a:t>
            </a:r>
            <a:r>
              <a:rPr dirty="0"/>
              <a:t> multiple jobs </a:t>
            </a:r>
            <a:r>
              <a:rPr lang="en-US" dirty="0"/>
              <a:t>which can</a:t>
            </a:r>
            <a:r>
              <a:rPr dirty="0"/>
              <a:t> be loaded onto the tape and then processed all at once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jobs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3" y="3728635"/>
            <a:ext cx="3960812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40" y="3862838"/>
            <a:ext cx="6883400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9460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</a:t>
            </a:r>
            <a:r>
              <a:rPr lang="en-US" dirty="0" err="1"/>
              <a:t>Ics</a:t>
            </a:r>
            <a:r>
              <a:rPr lang="en-US" dirty="0"/>
              <a:t> and multiprogramming </a:t>
            </a:r>
            <a:br>
              <a:rPr lang="en-US" dirty="0"/>
            </a:br>
            <a:r>
              <a:rPr lang="en-US" dirty="0"/>
              <a:t>(1965 – 1980)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Integrated Circuits that contain many transistors</a:t>
            </a:r>
          </a:p>
          <a:p>
            <a:r>
              <a:rPr lang="en-US" dirty="0"/>
              <a:t>Consolidated both the cheap and expensive machines</a:t>
            </a:r>
          </a:p>
          <a:p>
            <a:r>
              <a:rPr lang="en-US" dirty="0"/>
              <a:t>IBM system/360 first one to use Integrated Circuits</a:t>
            </a:r>
          </a:p>
          <a:p>
            <a:r>
              <a:rPr lang="en-US" dirty="0"/>
              <a:t>Multiprogramming</a:t>
            </a:r>
          </a:p>
          <a:p>
            <a:r>
              <a:rPr lang="en-US" dirty="0"/>
              <a:t>Timesharing</a:t>
            </a:r>
          </a:p>
          <a:p>
            <a:r>
              <a:rPr lang="en-US" dirty="0"/>
              <a:t>Started here MULTICS -&gt; UNIX (FreeBSD,  Linux, iOS, Android)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262713" y="8817255"/>
            <a:ext cx="12479374" cy="57415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 err="1"/>
              <a:t>Tanenbaum</a:t>
            </a:r>
            <a:r>
              <a:rPr lang="en-US" sz="2000" dirty="0"/>
              <a:t>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5531176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Personal computers</a:t>
            </a:r>
            <a:br>
              <a:rPr lang="en-US" dirty="0"/>
            </a:br>
            <a:r>
              <a:rPr lang="en-US" dirty="0"/>
              <a:t>(1980 – Present)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Scale Integration Circuits (Chips) containing 1000s of transistor in a </a:t>
            </a:r>
            <a:r>
              <a:rPr lang="en-US" dirty="0" err="1"/>
              <a:t>sq</a:t>
            </a:r>
            <a:r>
              <a:rPr lang="en-US" dirty="0"/>
              <a:t> centimeter</a:t>
            </a:r>
          </a:p>
          <a:p>
            <a:r>
              <a:rPr lang="en-US" dirty="0"/>
              <a:t>IBM 8080</a:t>
            </a:r>
          </a:p>
          <a:p>
            <a:r>
              <a:rPr lang="en-US" dirty="0"/>
              <a:t>Microsoft DOS, Windows</a:t>
            </a:r>
          </a:p>
          <a:p>
            <a:r>
              <a:rPr lang="en-US" dirty="0"/>
              <a:t>Apple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16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Mobile computers (1990 – Present)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Nokia N9000/Symbian</a:t>
            </a:r>
          </a:p>
          <a:p>
            <a:r>
              <a:rPr lang="en-US" dirty="0"/>
              <a:t>Blackberry</a:t>
            </a:r>
          </a:p>
          <a:p>
            <a:r>
              <a:rPr lang="en-US" dirty="0"/>
              <a:t>Windows Phone</a:t>
            </a:r>
          </a:p>
          <a:p>
            <a:r>
              <a:rPr lang="en-US" dirty="0"/>
              <a:t>iPhone/ iOS</a:t>
            </a:r>
          </a:p>
          <a:p>
            <a:r>
              <a:rPr lang="en-US" dirty="0"/>
              <a:t>Android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45" t="21772" r="12949"/>
          <a:stretch/>
        </p:blipFill>
        <p:spPr>
          <a:xfrm>
            <a:off x="5486399" y="3017114"/>
            <a:ext cx="7297617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3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86" y="3017838"/>
            <a:ext cx="8639827" cy="5761037"/>
          </a:xfrm>
        </p:spPr>
      </p:pic>
    </p:spTree>
    <p:extLst>
      <p:ext uri="{BB962C8B-B14F-4D97-AF65-F5344CB8AC3E}">
        <p14:creationId xmlns:p14="http://schemas.microsoft.com/office/powerpoint/2010/main" val="305524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95067" y="-17585"/>
            <a:ext cx="11054080" cy="2288845"/>
          </a:xfrm>
        </p:spPr>
        <p:txBody>
          <a:bodyPr/>
          <a:lstStyle/>
          <a:p>
            <a:r>
              <a:rPr lang="en-US" altLang="en-US"/>
              <a:t>The Operating System Zoo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650240" y="1903307"/>
            <a:ext cx="11704320" cy="6809458"/>
          </a:xfrm>
        </p:spPr>
        <p:txBody>
          <a:bodyPr>
            <a:normAutofit lnSpcReduction="10000"/>
          </a:bodyPr>
          <a:lstStyle/>
          <a:p>
            <a:r>
              <a:rPr lang="en-US" altLang="en-US" sz="3982" dirty="0"/>
              <a:t>Mainframe Operating Systems</a:t>
            </a:r>
          </a:p>
          <a:p>
            <a:r>
              <a:rPr lang="en-US" altLang="en-US" sz="3982" dirty="0"/>
              <a:t>Server Operating Systems</a:t>
            </a:r>
          </a:p>
          <a:p>
            <a:r>
              <a:rPr lang="en-US" altLang="en-US" sz="3982" dirty="0"/>
              <a:t>Multiprocessor Operating Systems</a:t>
            </a:r>
          </a:p>
          <a:p>
            <a:r>
              <a:rPr lang="en-US" altLang="en-US" sz="3982" dirty="0"/>
              <a:t>Personal Computer Operating Systems</a:t>
            </a:r>
          </a:p>
          <a:p>
            <a:r>
              <a:rPr lang="en-US" altLang="en-US" sz="3982" dirty="0"/>
              <a:t>Handheld (Mobile) Computer Operating Systems</a:t>
            </a:r>
          </a:p>
          <a:p>
            <a:r>
              <a:rPr lang="en-US" altLang="en-US" sz="3982" dirty="0"/>
              <a:t>Embedded Operating Systems</a:t>
            </a:r>
          </a:p>
          <a:p>
            <a:r>
              <a:rPr lang="en-US" altLang="en-US" sz="3982" dirty="0"/>
              <a:t>Sensor Node Operating Systems</a:t>
            </a:r>
          </a:p>
          <a:p>
            <a:r>
              <a:rPr lang="en-US" altLang="en-US" sz="3982" dirty="0"/>
              <a:t>Real-Time Operating Systems</a:t>
            </a:r>
          </a:p>
          <a:p>
            <a:r>
              <a:rPr lang="en-US" altLang="en-US" sz="3982" dirty="0"/>
              <a:t>Smart Card 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12788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 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9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Meeting Times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/>
          <a:lstStyle/>
          <a:p>
            <a:r>
              <a:rPr dirty="0"/>
              <a:t>Course meets</a:t>
            </a:r>
            <a:r>
              <a:rPr lang="en-US" dirty="0"/>
              <a:t> Wednesday, 6:00 pm – 8:30 pm</a:t>
            </a:r>
            <a:endParaRPr dirty="0"/>
          </a:p>
          <a:p>
            <a:r>
              <a:rPr dirty="0" smtClean="0"/>
              <a:t>(</a:t>
            </a:r>
            <a:r>
              <a:rPr dirty="0"/>
              <a:t>hopefully the room you’re in right now)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The Operating System as an Extended Machine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systems turn ugly hardware into beautiful abstractions.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3" y="2587414"/>
            <a:ext cx="7586134" cy="457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03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Operating System as a Resource Manager</a:t>
            </a:r>
          </a:p>
        </p:txBody>
      </p:sp>
      <p:sp>
        <p:nvSpPr>
          <p:cNvPr id="1741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Top down view</a:t>
            </a:r>
          </a:p>
          <a:p>
            <a:pPr lvl="1" eaLnBrk="1" hangingPunct="1"/>
            <a:r>
              <a:rPr lang="en-US" altLang="en-US"/>
              <a:t>Provide abstractions to application programs</a:t>
            </a:r>
          </a:p>
          <a:p>
            <a:pPr eaLnBrk="1" hangingPunct="1"/>
            <a:r>
              <a:rPr lang="en-US" altLang="en-US"/>
              <a:t>Bottom up view</a:t>
            </a:r>
          </a:p>
          <a:p>
            <a:pPr lvl="1" eaLnBrk="1" hangingPunct="1"/>
            <a:r>
              <a:rPr lang="en-US" altLang="en-US"/>
              <a:t>Manage pieces of complex system</a:t>
            </a:r>
          </a:p>
          <a:p>
            <a:pPr eaLnBrk="1" hangingPunct="1"/>
            <a:r>
              <a:rPr lang="en-US" altLang="en-US"/>
              <a:t>Alternative view</a:t>
            </a:r>
          </a:p>
          <a:p>
            <a:pPr lvl="1" eaLnBrk="1" hangingPunct="1"/>
            <a:r>
              <a:rPr lang="en-US" altLang="en-US"/>
              <a:t>Provide orderly, controlled allocation of resources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94059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1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054080" cy="2288845"/>
          </a:xfrm>
        </p:spPr>
        <p:txBody>
          <a:bodyPr>
            <a:normAutofit/>
          </a:bodyPr>
          <a:lstStyle/>
          <a:p>
            <a:r>
              <a:rPr lang="en-US" altLang="en-US" dirty="0"/>
              <a:t>Components of a very </a:t>
            </a:r>
            <a:br>
              <a:rPr lang="en-US" altLang="en-US" dirty="0"/>
            </a:br>
            <a:r>
              <a:rPr lang="en-US" altLang="en-US" dirty="0"/>
              <a:t>simple personal computer.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355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56" y="2503876"/>
            <a:ext cx="10627359" cy="476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35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Processor (CPU)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/>
              <a:t>Figure 1-8. (a) A quad-core chip with a shared L2 cache. </a:t>
            </a:r>
            <a:br>
              <a:rPr lang="en-US" altLang="en-US"/>
            </a:br>
            <a:r>
              <a:rPr lang="en-US" altLang="en-US"/>
              <a:t>(b) A quad-core chip with separate L2 caches.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2" y="2334543"/>
            <a:ext cx="7780302" cy="501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48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should be extremely fast, large and cheap.  </a:t>
            </a:r>
          </a:p>
          <a:p>
            <a:r>
              <a:rPr lang="en-US" dirty="0"/>
              <a:t>Not possible so tradeoffs: Caching</a:t>
            </a:r>
          </a:p>
          <a:p>
            <a:r>
              <a:rPr lang="en-US" dirty="0"/>
              <a:t>Cache: Types:</a:t>
            </a:r>
          </a:p>
          <a:p>
            <a:pPr lvl="1"/>
            <a:r>
              <a:rPr lang="en-US" dirty="0"/>
              <a:t>L1 Cache – Inside the CPU</a:t>
            </a:r>
          </a:p>
          <a:p>
            <a:pPr lvl="1"/>
            <a:r>
              <a:rPr lang="en-US" dirty="0"/>
              <a:t>L2 Cache</a:t>
            </a:r>
          </a:p>
          <a:p>
            <a:r>
              <a:rPr lang="en-US" dirty="0"/>
              <a:t>RAM</a:t>
            </a:r>
          </a:p>
          <a:p>
            <a:r>
              <a:rPr lang="en-US" dirty="0"/>
              <a:t>ROM </a:t>
            </a:r>
          </a:p>
          <a:p>
            <a:r>
              <a:rPr lang="en-US" dirty="0"/>
              <a:t>EEPROM (Flash) </a:t>
            </a:r>
          </a:p>
          <a:p>
            <a:r>
              <a:rPr lang="en-US" dirty="0"/>
              <a:t>Disks</a:t>
            </a:r>
          </a:p>
        </p:txBody>
      </p:sp>
    </p:spTree>
    <p:extLst>
      <p:ext uri="{BB962C8B-B14F-4D97-AF65-F5344CB8AC3E}">
        <p14:creationId xmlns:p14="http://schemas.microsoft.com/office/powerpoint/2010/main" val="312520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Memory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A typical memory hierarchy. The numbers are very rough approximations.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9" y="2950917"/>
            <a:ext cx="11076658" cy="405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314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Grace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Hopper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Computer Scientist and Navy Rear Admiral</a:t>
            </a:r>
          </a:p>
          <a:p>
            <a:r>
              <a:rPr lang="en-US" dirty="0"/>
              <a:t>One of the first programmers of the Mark 1</a:t>
            </a:r>
          </a:p>
          <a:p>
            <a:r>
              <a:rPr lang="en-US" dirty="0"/>
              <a:t>Invented the first compiler</a:t>
            </a:r>
          </a:p>
          <a:p>
            <a:r>
              <a:rPr lang="en-US" dirty="0"/>
              <a:t>Popularized the idea of machine independent programming languages. </a:t>
            </a:r>
          </a:p>
          <a:p>
            <a:r>
              <a:rPr lang="en-US" dirty="0"/>
              <a:t>She will explain better than I could the difference between a nanosecond and a microsecond: </a:t>
            </a:r>
            <a:r>
              <a:rPr lang="en-US" dirty="0">
                <a:hlinkClick r:id="rId3"/>
              </a:rPr>
              <a:t>https://www.youtube.com/watch?v=JEpsKnWZrJ8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6984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I/O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54" y="4353215"/>
            <a:ext cx="8675217" cy="38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ame 5"/>
          <p:cNvSpPr/>
          <p:nvPr/>
        </p:nvSpPr>
        <p:spPr>
          <a:xfrm>
            <a:off x="4210885" y="3931920"/>
            <a:ext cx="7548880" cy="4846320"/>
          </a:xfrm>
          <a:prstGeom prst="frame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4719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I/O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parts:</a:t>
            </a:r>
          </a:p>
          <a:p>
            <a:pPr lvl="1"/>
            <a:r>
              <a:rPr lang="en-US" dirty="0"/>
              <a:t>Controller (Driver)</a:t>
            </a:r>
          </a:p>
          <a:p>
            <a:pPr lvl="1"/>
            <a:r>
              <a:rPr lang="en-US" dirty="0"/>
              <a:t>Device</a:t>
            </a:r>
          </a:p>
          <a:p>
            <a:pPr lvl="1"/>
            <a:endParaRPr lang="en-US" dirty="0"/>
          </a:p>
          <a:p>
            <a:r>
              <a:rPr lang="en-US" dirty="0"/>
              <a:t>Controller abstracts the hard interface to the OS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OS -&gt; Controller: Read Sector 11,206</a:t>
            </a:r>
          </a:p>
          <a:p>
            <a:pPr lvl="1"/>
            <a:r>
              <a:rPr lang="en-US" dirty="0"/>
              <a:t>Controller -&gt; Device:  </a:t>
            </a:r>
          </a:p>
          <a:p>
            <a:pPr lvl="2"/>
            <a:r>
              <a:rPr lang="en-US" dirty="0"/>
              <a:t>Converts to Cylinder, Sector and Head</a:t>
            </a:r>
          </a:p>
          <a:p>
            <a:pPr lvl="2"/>
            <a:r>
              <a:rPr lang="en-US" dirty="0"/>
              <a:t>Move from current cylinder to new one</a:t>
            </a:r>
          </a:p>
          <a:p>
            <a:pPr lvl="2"/>
            <a:r>
              <a:rPr lang="en-US" dirty="0"/>
              <a:t>Move to new sector</a:t>
            </a:r>
          </a:p>
          <a:p>
            <a:pPr lvl="2"/>
            <a:r>
              <a:rPr lang="en-US" dirty="0"/>
              <a:t>Read/write</a:t>
            </a:r>
          </a:p>
          <a:p>
            <a:r>
              <a:rPr lang="en-US" dirty="0"/>
              <a:t>All this done asynchronously through interrupts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35" y="0"/>
            <a:ext cx="6457618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665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now and it’s in NYU Classes</a:t>
            </a:r>
          </a:p>
        </p:txBody>
      </p:sp>
    </p:spTree>
    <p:extLst>
      <p:ext uri="{BB962C8B-B14F-4D97-AF65-F5344CB8AC3E}">
        <p14:creationId xmlns:p14="http://schemas.microsoft.com/office/powerpoint/2010/main" val="61736994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I/O Devices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starting an I/O device </a:t>
            </a:r>
            <a:br>
              <a:rPr lang="en-US" altLang="en-US" dirty="0"/>
            </a:br>
            <a:r>
              <a:rPr lang="en-US" altLang="en-US" dirty="0"/>
              <a:t>and getting an interrupt.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97" y="2467752"/>
            <a:ext cx="7778044" cy="483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495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Buses in the original IBM PC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4037806"/>
            <a:ext cx="82931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40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Buses </a:t>
            </a:r>
            <a:r>
              <a:rPr lang="en-US" altLang="en-US" dirty="0" err="1"/>
              <a:t>NOw</a:t>
            </a:r>
            <a:endParaRPr lang="en-US" altLang="en-US" dirty="0"/>
          </a:p>
        </p:txBody>
      </p:sp>
      <p:sp>
        <p:nvSpPr>
          <p:cNvPr id="3174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a large x86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94" y="2598703"/>
            <a:ext cx="7667413" cy="524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19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Processes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Key concept in all operating systems</a:t>
            </a:r>
          </a:p>
          <a:p>
            <a:r>
              <a:rPr lang="en-US" altLang="en-US"/>
              <a:t>Definition: a program in execution</a:t>
            </a:r>
          </a:p>
          <a:p>
            <a:r>
              <a:rPr lang="en-US" altLang="en-US"/>
              <a:t>Process is associated with an address space</a:t>
            </a:r>
          </a:p>
          <a:p>
            <a:r>
              <a:rPr lang="en-US" altLang="en-US"/>
              <a:t>Also associated with set of resources</a:t>
            </a:r>
          </a:p>
          <a:p>
            <a:r>
              <a:rPr lang="en-US" altLang="en-US"/>
              <a:t>Process can be thought of as a container </a:t>
            </a:r>
          </a:p>
          <a:p>
            <a:pPr lvl="1"/>
            <a:r>
              <a:rPr lang="en-US" altLang="en-US"/>
              <a:t>Holds all information needed to run program</a:t>
            </a:r>
          </a:p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78915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2828" y="7841263"/>
            <a:ext cx="12015893" cy="1185333"/>
          </a:xfrm>
        </p:spPr>
        <p:txBody>
          <a:bodyPr/>
          <a:lstStyle/>
          <a:p>
            <a:r>
              <a:rPr lang="en-US" altLang="en-US" dirty="0"/>
              <a:t>A process tree. Process A created two child processes, B and C. Process B created three child processes, D, E, and F.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27" y="2603218"/>
            <a:ext cx="5843129" cy="459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868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Address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Every process has to use memory to work</a:t>
            </a:r>
          </a:p>
          <a:p>
            <a:r>
              <a:rPr lang="en-US" sz="4000" dirty="0"/>
              <a:t>In modern OS many programs run concurrently</a:t>
            </a:r>
          </a:p>
          <a:p>
            <a:r>
              <a:rPr lang="en-US" sz="4000" dirty="0"/>
              <a:t>OS needs to manage this</a:t>
            </a:r>
          </a:p>
          <a:p>
            <a:r>
              <a:rPr lang="en-US" sz="4000" dirty="0"/>
              <a:t>Virtual Memory is the solution and it’s managed by the OS</a:t>
            </a:r>
          </a:p>
        </p:txBody>
      </p:sp>
    </p:spTree>
    <p:extLst>
      <p:ext uri="{BB962C8B-B14F-4D97-AF65-F5344CB8AC3E}">
        <p14:creationId xmlns:p14="http://schemas.microsoft.com/office/powerpoint/2010/main" val="786506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The OS provides abstractions (system calls) to create, update, delete files. </a:t>
            </a:r>
          </a:p>
          <a:p>
            <a:r>
              <a:rPr lang="en-US" sz="4000" dirty="0"/>
              <a:t>The OS also provides system calls to create/update/delete directories (folders)</a:t>
            </a:r>
          </a:p>
          <a:p>
            <a:r>
              <a:rPr lang="en-US" sz="4000" dirty="0"/>
              <a:t>Directory entries might be files or other directories. </a:t>
            </a:r>
          </a:p>
          <a:p>
            <a:r>
              <a:rPr lang="en-US" sz="4000" dirty="0"/>
              <a:t>Another use is for </a:t>
            </a:r>
            <a:r>
              <a:rPr lang="en-US" sz="4000" dirty="0" err="1"/>
              <a:t>Interprocess</a:t>
            </a:r>
            <a:r>
              <a:rPr lang="en-US" sz="4000" dirty="0"/>
              <a:t> Communication (IPC) using </a:t>
            </a:r>
            <a:r>
              <a:rPr lang="en-US" sz="4000" dirty="0" err="1"/>
              <a:t>pseudofiles</a:t>
            </a:r>
            <a:r>
              <a:rPr lang="en-US" sz="4000" dirty="0"/>
              <a:t> called pipes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47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47138" y="245601"/>
            <a:ext cx="11054080" cy="1366813"/>
          </a:xfrm>
        </p:spPr>
        <p:txBody>
          <a:bodyPr/>
          <a:lstStyle/>
          <a:p>
            <a:r>
              <a:rPr lang="en-US" altLang="en-US" dirty="0"/>
              <a:t>Files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89849" y="8589818"/>
            <a:ext cx="11036018" cy="730087"/>
          </a:xfrm>
        </p:spPr>
        <p:txBody>
          <a:bodyPr/>
          <a:lstStyle/>
          <a:p>
            <a:r>
              <a:rPr lang="en-US" altLang="en-US"/>
              <a:t>A file system for a university department.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08" y="1833676"/>
            <a:ext cx="9661032" cy="660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90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Files with external storage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7983" y="7060678"/>
            <a:ext cx="11993316" cy="2003670"/>
          </a:xfrm>
        </p:spPr>
        <p:txBody>
          <a:bodyPr/>
          <a:lstStyle/>
          <a:p>
            <a:pPr marL="514350" indent="-514350">
              <a:buAutoNum type="alphaLcParenBoth"/>
            </a:pPr>
            <a:r>
              <a:rPr lang="en-US" altLang="en-US" dirty="0"/>
              <a:t>Before mounting, the files on the CD-ROM are not accessible. </a:t>
            </a:r>
          </a:p>
          <a:p>
            <a:pPr marL="514350" indent="-514350">
              <a:buAutoNum type="alphaLcParenBoth"/>
            </a:pPr>
            <a:r>
              <a:rPr lang="en-US" altLang="en-US" dirty="0"/>
              <a:t>After mounting, they are part of the file hierarchy.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9" y="2865121"/>
            <a:ext cx="10724444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32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Homework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Homework will consist entirely of programming projects</a:t>
            </a:r>
          </a:p>
          <a:p>
            <a:r>
              <a:rPr dirty="0"/>
              <a:t>Each project </a:t>
            </a:r>
            <a:r>
              <a:rPr b="1" dirty="0"/>
              <a:t>may</a:t>
            </a:r>
            <a:r>
              <a:rPr dirty="0"/>
              <a:t> be done with one other person</a:t>
            </a:r>
            <a:endParaRPr i="1" dirty="0"/>
          </a:p>
          <a:p>
            <a:r>
              <a:rPr dirty="0"/>
              <a:t>When you submit, include the name of your partner</a:t>
            </a:r>
            <a:endParaRPr lang="en-US" dirty="0"/>
          </a:p>
          <a:p>
            <a:r>
              <a:rPr lang="en-US" dirty="0"/>
              <a:t>Only one person in a pair needs to submit each assignment</a:t>
            </a:r>
          </a:p>
          <a:p>
            <a:r>
              <a:rPr lang="en-US" dirty="0"/>
              <a:t>If both of you submit, we'll pick one arbitrarily and grade it (so if they're different, we won't know)</a:t>
            </a:r>
          </a:p>
          <a:p>
            <a:r>
              <a:rPr lang="en-US" dirty="0"/>
              <a:t>At the end of the semester, there will be an optional bonus assignment that you can use to replace your lowest homework grade</a:t>
            </a:r>
          </a:p>
          <a:p>
            <a:endParaRPr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Files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841263"/>
            <a:ext cx="11036018" cy="1185333"/>
          </a:xfrm>
        </p:spPr>
        <p:txBody>
          <a:bodyPr/>
          <a:lstStyle/>
          <a:p>
            <a:r>
              <a:rPr lang="en-US" altLang="en-US" dirty="0"/>
              <a:t>Two processes connected by a pipe.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6" y="3276037"/>
            <a:ext cx="7136836" cy="293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318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Input/output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Operating system also provides abstractions for managing I/O. </a:t>
            </a:r>
          </a:p>
          <a:p>
            <a:r>
              <a:rPr lang="en-US" sz="4000" dirty="0"/>
              <a:t>For example:</a:t>
            </a:r>
          </a:p>
          <a:p>
            <a:pPr lvl="1"/>
            <a:r>
              <a:rPr lang="en-US" sz="3716" dirty="0"/>
              <a:t>Keyboards</a:t>
            </a:r>
          </a:p>
          <a:p>
            <a:pPr lvl="1"/>
            <a:r>
              <a:rPr lang="en-US" sz="3716" dirty="0"/>
              <a:t>Monitors</a:t>
            </a:r>
          </a:p>
          <a:p>
            <a:pPr lvl="1"/>
            <a:r>
              <a:rPr lang="en-US" sz="3716" dirty="0"/>
              <a:t>Printers </a:t>
            </a:r>
          </a:p>
        </p:txBody>
      </p:sp>
    </p:spTree>
    <p:extLst>
      <p:ext uri="{BB962C8B-B14F-4D97-AF65-F5344CB8AC3E}">
        <p14:creationId xmlns:p14="http://schemas.microsoft.com/office/powerpoint/2010/main" val="1939140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Computers need to keep information secure</a:t>
            </a:r>
          </a:p>
          <a:p>
            <a:r>
              <a:rPr lang="en-US" sz="4000" dirty="0"/>
              <a:t>It’s the OS job to do this. </a:t>
            </a:r>
          </a:p>
          <a:p>
            <a:r>
              <a:rPr lang="en-US" sz="4000" dirty="0"/>
              <a:t>Examples:</a:t>
            </a:r>
          </a:p>
          <a:p>
            <a:pPr lvl="1"/>
            <a:r>
              <a:rPr lang="en-US" sz="3716" dirty="0"/>
              <a:t>RWX bits</a:t>
            </a:r>
          </a:p>
          <a:p>
            <a:pPr lvl="1"/>
            <a:r>
              <a:rPr lang="en-US" sz="3716" dirty="0"/>
              <a:t>Password</a:t>
            </a:r>
          </a:p>
          <a:p>
            <a:pPr lvl="1"/>
            <a:r>
              <a:rPr lang="en-US" sz="3716" dirty="0"/>
              <a:t>Fingerprint sensor</a:t>
            </a:r>
          </a:p>
          <a:p>
            <a:pPr lvl="1"/>
            <a:r>
              <a:rPr lang="en-US" sz="3716" dirty="0"/>
              <a:t>Protect from virus</a:t>
            </a:r>
          </a:p>
        </p:txBody>
      </p:sp>
    </p:spTree>
    <p:extLst>
      <p:ext uri="{BB962C8B-B14F-4D97-AF65-F5344CB8AC3E}">
        <p14:creationId xmlns:p14="http://schemas.microsoft.com/office/powerpoint/2010/main" val="1342723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Not quite part of the OS</a:t>
            </a:r>
          </a:p>
          <a:p>
            <a:r>
              <a:rPr lang="en-US" sz="4000" dirty="0"/>
              <a:t>In most OS you can have your own shell. </a:t>
            </a:r>
          </a:p>
          <a:p>
            <a:r>
              <a:rPr lang="en-US" sz="4000" dirty="0"/>
              <a:t>It’s the way in which you interact with the OS unless you use the GUI. </a:t>
            </a:r>
          </a:p>
          <a:p>
            <a:r>
              <a:rPr lang="en-US" sz="4000" dirty="0"/>
              <a:t>In UNIX there are a few: </a:t>
            </a:r>
            <a:r>
              <a:rPr lang="en-US" sz="4000" dirty="0" err="1"/>
              <a:t>sh</a:t>
            </a:r>
            <a:r>
              <a:rPr lang="en-US" sz="4000" dirty="0"/>
              <a:t>, </a:t>
            </a:r>
            <a:r>
              <a:rPr lang="en-US" sz="4000" dirty="0" err="1"/>
              <a:t>csh</a:t>
            </a:r>
            <a:r>
              <a:rPr lang="en-US" sz="4000" dirty="0"/>
              <a:t>, </a:t>
            </a:r>
            <a:r>
              <a:rPr lang="en-US" sz="4000" dirty="0" err="1"/>
              <a:t>ksh</a:t>
            </a:r>
            <a:r>
              <a:rPr lang="en-US" sz="4000" dirty="0"/>
              <a:t> and bash</a:t>
            </a:r>
          </a:p>
          <a:p>
            <a:r>
              <a:rPr lang="en-US" sz="4000" dirty="0"/>
              <a:t>You will need to learn it and love it in this class. You might even build your own.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7468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Shell demo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your shell </a:t>
            </a:r>
          </a:p>
          <a:p>
            <a:r>
              <a:rPr lang="en-US" dirty="0"/>
              <a:t>Type the following commands: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test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test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&gt; date.txt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4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Abstractions that OS provides to interact with it. </a:t>
            </a:r>
          </a:p>
          <a:p>
            <a:r>
              <a:rPr lang="en-US" sz="3600" dirty="0"/>
              <a:t>Are usually machine dependent</a:t>
            </a:r>
          </a:p>
          <a:p>
            <a:r>
              <a:rPr lang="en-US" sz="3600" dirty="0"/>
              <a:t>Written in assembly code</a:t>
            </a:r>
          </a:p>
          <a:p>
            <a:r>
              <a:rPr lang="en-US" sz="3600" dirty="0"/>
              <a:t>Library procedures are used in C/C++.</a:t>
            </a:r>
          </a:p>
          <a:p>
            <a:r>
              <a:rPr lang="en-US" sz="3600" dirty="0"/>
              <a:t>Let’s trace the read system call:</a:t>
            </a:r>
          </a:p>
          <a:p>
            <a:endParaRPr lang="en-US" sz="3600" dirty="0"/>
          </a:p>
          <a:p>
            <a:pPr lvl="1"/>
            <a:r>
              <a:rPr lang="en-US" sz="3316" dirty="0">
                <a:latin typeface="Consolas" charset="0"/>
                <a:ea typeface="Consolas" charset="0"/>
                <a:cs typeface="Consolas" charset="0"/>
              </a:rPr>
              <a:t>count = read(</a:t>
            </a:r>
            <a:r>
              <a:rPr lang="en-US" sz="3316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sz="3316" dirty="0">
                <a:latin typeface="Consolas" charset="0"/>
                <a:ea typeface="Consolas" charset="0"/>
                <a:cs typeface="Consolas" charset="0"/>
              </a:rPr>
              <a:t>, buffer, </a:t>
            </a:r>
            <a:r>
              <a:rPr lang="en-US" sz="3316" dirty="0" err="1">
                <a:latin typeface="Consolas" charset="0"/>
                <a:ea typeface="Consolas" charset="0"/>
                <a:cs typeface="Consolas" charset="0"/>
              </a:rPr>
              <a:t>nbytes</a:t>
            </a:r>
            <a:r>
              <a:rPr lang="en-US" sz="3316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38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07009" y="473224"/>
            <a:ext cx="11054080" cy="1114711"/>
          </a:xfrm>
        </p:spPr>
        <p:txBody>
          <a:bodyPr/>
          <a:lstStyle/>
          <a:p>
            <a:r>
              <a:rPr lang="en-US" altLang="en-US" dirty="0"/>
              <a:t>System Calls 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62098" y="7994792"/>
            <a:ext cx="11036018" cy="1031804"/>
          </a:xfrm>
        </p:spPr>
        <p:txBody>
          <a:bodyPr/>
          <a:lstStyle/>
          <a:p>
            <a:r>
              <a:rPr lang="en-US" altLang="en-US" dirty="0"/>
              <a:t>The 11 steps in making the system call </a:t>
            </a:r>
            <a:br>
              <a:rPr lang="en-US" altLang="en-US" dirty="0"/>
            </a:br>
            <a:r>
              <a:rPr lang="en-US" altLang="en-US" i="1" dirty="0"/>
              <a:t>read(</a:t>
            </a:r>
            <a:r>
              <a:rPr lang="en-US" altLang="en-US" i="1" dirty="0" err="1"/>
              <a:t>fd</a:t>
            </a:r>
            <a:r>
              <a:rPr lang="en-US" altLang="en-US" i="1" dirty="0"/>
              <a:t>, buffer, </a:t>
            </a:r>
            <a:r>
              <a:rPr lang="en-US" altLang="en-US" i="1" dirty="0" err="1"/>
              <a:t>nbytes</a:t>
            </a:r>
            <a:r>
              <a:rPr lang="en-US" altLang="en-US" i="1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Tanenbaum &amp; Bo, Modern  Operating Systems:4th ed., (c) 2013 Prentice-Hall, Inc. All rights reserved. 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33" y="1587935"/>
            <a:ext cx="7179733" cy="57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45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Homework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Homework assignments must be submitted to me by midnight on the day they are due</a:t>
            </a:r>
          </a:p>
          <a:p>
            <a:r>
              <a:rPr dirty="0"/>
              <a:t>Late assignments will not be graded, and you will get a 0 for the assignment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Make sure your code compiles – non-compiling code will not be graded.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Office Hours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Working out the logistics</a:t>
            </a:r>
            <a:r>
              <a:rPr lang="mr-IN" dirty="0"/>
              <a:t>…</a:t>
            </a:r>
            <a:r>
              <a:rPr lang="en-US" dirty="0"/>
              <a:t> until then by appointment</a:t>
            </a:r>
          </a:p>
          <a:p>
            <a:pPr lvl="1"/>
            <a:r>
              <a:rPr lang="en-US" dirty="0"/>
              <a:t>Email me and we can set up time to meet</a:t>
            </a:r>
          </a:p>
          <a:p>
            <a:r>
              <a:rPr lang="en-US" dirty="0"/>
              <a:t>TAs will also hold office hours (TBA)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t="3707" b="37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Textbook</a:t>
            </a:r>
            <a:r>
              <a:rPr lang="en-US" dirty="0"/>
              <a:t> 1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will be using </a:t>
            </a:r>
            <a:r>
              <a:rPr i="1"/>
              <a:t>Modern Operating Systems</a:t>
            </a:r>
            <a:r>
              <a:t>, by Andrew S. Tanenbaum</a:t>
            </a:r>
          </a:p>
          <a:p>
            <a:r>
              <a:t>This should be available at the NYU bookstore</a:t>
            </a:r>
          </a:p>
          <a:p>
            <a:r>
              <a:t>Ebook/PDF and international editions of the book are also fine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12423</TotalTime>
  <Words>2720</Words>
  <Application>Microsoft Office PowerPoint</Application>
  <PresentationFormat>Custom</PresentationFormat>
  <Paragraphs>341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Calibri</vt:lpstr>
      <vt:lpstr>Cambria</vt:lpstr>
      <vt:lpstr>Consolas</vt:lpstr>
      <vt:lpstr>Helvetica</vt:lpstr>
      <vt:lpstr>Helvetica Light</vt:lpstr>
      <vt:lpstr>Helvetica Neue</vt:lpstr>
      <vt:lpstr>Mangal</vt:lpstr>
      <vt:lpstr>Rockwell</vt:lpstr>
      <vt:lpstr>Rockwell Condensed</vt:lpstr>
      <vt:lpstr>Rockwell Extra Bold</vt:lpstr>
      <vt:lpstr>Wingdings</vt:lpstr>
      <vt:lpstr>Wood Type</vt:lpstr>
      <vt:lpstr>CS 6233 Operating Systems</vt:lpstr>
      <vt:lpstr>About me</vt:lpstr>
      <vt:lpstr>administrivia</vt:lpstr>
      <vt:lpstr>Meeting Times</vt:lpstr>
      <vt:lpstr>Syllabus</vt:lpstr>
      <vt:lpstr>Homework</vt:lpstr>
      <vt:lpstr>Homework</vt:lpstr>
      <vt:lpstr>Office Hours</vt:lpstr>
      <vt:lpstr>Textbook 1</vt:lpstr>
      <vt:lpstr>Textbook 2</vt:lpstr>
      <vt:lpstr>Programming Language</vt:lpstr>
      <vt:lpstr>Development Environment</vt:lpstr>
      <vt:lpstr>Development Environment</vt:lpstr>
      <vt:lpstr>Development Environment</vt:lpstr>
      <vt:lpstr>Operating systems today</vt:lpstr>
      <vt:lpstr>PowerPoint Presentation</vt:lpstr>
      <vt:lpstr>(quick)  Computer history</vt:lpstr>
      <vt:lpstr>Pre-Pre-History</vt:lpstr>
      <vt:lpstr>Pre-Pre-History</vt:lpstr>
      <vt:lpstr>Pre-History</vt:lpstr>
      <vt:lpstr>Prehistoric Programming</vt:lpstr>
      <vt:lpstr>Z3 Machine (1941)</vt:lpstr>
      <vt:lpstr>Colossus (1943)</vt:lpstr>
      <vt:lpstr>Harvard Mark I (1944)</vt:lpstr>
      <vt:lpstr>ENIAC (1946)</vt:lpstr>
      <vt:lpstr>Institute for adanced study (IAS) Machine (1951)</vt:lpstr>
      <vt:lpstr>Early Computing History</vt:lpstr>
      <vt:lpstr>“Programs” on the IBM 402</vt:lpstr>
      <vt:lpstr>History of Operating Systems</vt:lpstr>
      <vt:lpstr>1. Vacuum Tube Technology</vt:lpstr>
      <vt:lpstr>2. Transistor &amp; Batch (1955-1965)</vt:lpstr>
      <vt:lpstr>Batch Jobs</vt:lpstr>
      <vt:lpstr>Batch jobs</vt:lpstr>
      <vt:lpstr>3. Ics and multiprogramming  (1965 – 1980)</vt:lpstr>
      <vt:lpstr>4. Personal computers (1980 – Present)</vt:lpstr>
      <vt:lpstr>5. Mobile computers (1990 – Present)</vt:lpstr>
      <vt:lpstr>PowerPoint Presentation</vt:lpstr>
      <vt:lpstr>The Operating System Zoo</vt:lpstr>
      <vt:lpstr>What is an Operating system ? </vt:lpstr>
      <vt:lpstr>The Operating System as an Extended Machine</vt:lpstr>
      <vt:lpstr>The Operating System as a Resource Manager</vt:lpstr>
      <vt:lpstr>Hardware overview</vt:lpstr>
      <vt:lpstr>Components of a very  simple personal computer.</vt:lpstr>
      <vt:lpstr>Processor (CPU)</vt:lpstr>
      <vt:lpstr>Memory</vt:lpstr>
      <vt:lpstr>Memory</vt:lpstr>
      <vt:lpstr>Grace Hopper</vt:lpstr>
      <vt:lpstr>I/O Devices</vt:lpstr>
      <vt:lpstr>I/O Devices</vt:lpstr>
      <vt:lpstr>I/O Devices</vt:lpstr>
      <vt:lpstr>Buses in the original IBM PC</vt:lpstr>
      <vt:lpstr>Buses NOw</vt:lpstr>
      <vt:lpstr>Operating system concepts</vt:lpstr>
      <vt:lpstr>Processes</vt:lpstr>
      <vt:lpstr>Processes</vt:lpstr>
      <vt:lpstr>Address spaces</vt:lpstr>
      <vt:lpstr>files</vt:lpstr>
      <vt:lpstr>Files</vt:lpstr>
      <vt:lpstr>Files with external storage</vt:lpstr>
      <vt:lpstr>Files</vt:lpstr>
      <vt:lpstr>Input/output</vt:lpstr>
      <vt:lpstr>protection</vt:lpstr>
      <vt:lpstr>The shell</vt:lpstr>
      <vt:lpstr>Shell demo</vt:lpstr>
      <vt:lpstr>System calls</vt:lpstr>
      <vt:lpstr>System Calls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3224 Operating Systems</dc:title>
  <cp:lastModifiedBy>Kamen Yotov</cp:lastModifiedBy>
  <cp:revision>66</cp:revision>
  <dcterms:modified xsi:type="dcterms:W3CDTF">2020-09-02T14:19:16Z</dcterms:modified>
</cp:coreProperties>
</file>